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487"/>
  </p:normalViewPr>
  <p:slideViewPr>
    <p:cSldViewPr snapToGrid="0" snapToObjects="1" showGuides="1">
      <p:cViewPr varScale="1">
        <p:scale>
          <a:sx n="80" d="100"/>
          <a:sy n="80" d="100"/>
        </p:scale>
        <p:origin x="116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4A788-A20E-564E-A980-6921E6B2B0C6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E77D2-C056-7544-8846-02D8898A2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patterns in a noisy environment is a</a:t>
            </a:r>
            <a:r>
              <a:rPr lang="en-US" baseline="0" dirty="0" smtClean="0"/>
              <a:t> significant challenge with this type of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have collaborated with computer scientist and his solution was to draw on speech recognition algorithms, specifically dynamic time warping.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instead of people saying "hey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, what does limnology mean" and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 figuring it out, we feed the algorithm water clarity data and let it tell us how similar the patterns 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then use kernel k-means clustering to identify lakes with similar LT patterns, and finally fit a </a:t>
            </a:r>
            <a:r>
              <a:rPr lang="en-US" baseline="0" dirty="0" err="1" smtClean="0"/>
              <a:t>bayes</a:t>
            </a:r>
            <a:r>
              <a:rPr lang="en-US" baseline="0" dirty="0" smtClean="0"/>
              <a:t> common trend model to the data to </a:t>
            </a:r>
            <a:r>
              <a:rPr lang="en-US" baseline="0" dirty="0" err="1" smtClean="0"/>
              <a:t>indentify</a:t>
            </a:r>
            <a:r>
              <a:rPr lang="en-US" baseline="0" dirty="0" smtClean="0"/>
              <a:t> the different patterns.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DTW plot shows 4 time series from cluster 2 which all have a U-shaped pattern (high in 2001, low in 2008, and recovery by 2015) which is characteristic</a:t>
            </a:r>
            <a:r>
              <a:rPr lang="en-US" baseline="0" dirty="0" smtClean="0"/>
              <a:t> of the patterns in northern WI. The dashed lines show how the DTW algorithm is aligning individual and potentially asynchronous points between each time series.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3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5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145F-B134-924A-8052-5A64A6E52A32}" type="datetimeFigureOut">
              <a:rPr lang="en-US" smtClean="0"/>
              <a:t>10/28/17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Synchrony of Water Levels across the state of WI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Dependency 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65" y="1690688"/>
            <a:ext cx="11626452" cy="51673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00723" y="4880630"/>
            <a:ext cx="32937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i="1" smtClean="0">
                <a:solidFill>
                  <a:srgbClr val="333333"/>
                </a:solidFill>
                <a:latin typeface="Lucida Grande" charset="0"/>
              </a:rPr>
              <a:t>X axis is change </a:t>
            </a:r>
            <a:r>
              <a:rPr lang="en-US" sz="2000" i="1" dirty="0">
                <a:solidFill>
                  <a:srgbClr val="333333"/>
                </a:solidFill>
                <a:latin typeface="Lucida Grande" charset="0"/>
              </a:rPr>
              <a:t>of predicted probability due to variable value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235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 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North/South gradient in water level patterns</a:t>
            </a:r>
          </a:p>
          <a:p>
            <a:pPr lvl="1"/>
            <a:r>
              <a:rPr lang="en-US" dirty="0" smtClean="0"/>
              <a:t>Dividing line is around the central sands area</a:t>
            </a:r>
          </a:p>
          <a:p>
            <a:r>
              <a:rPr lang="en-US" dirty="0" smtClean="0"/>
              <a:t>Lakes and groundwater levels do not have significantly different patterns across the state</a:t>
            </a:r>
          </a:p>
          <a:p>
            <a:r>
              <a:rPr lang="en-US" dirty="0" smtClean="0"/>
              <a:t>Runoff and Precipitation can explain ~50% of the clusters</a:t>
            </a:r>
          </a:p>
          <a:p>
            <a:pPr lvl="1"/>
            <a:r>
              <a:rPr lang="en-US" dirty="0" smtClean="0"/>
              <a:t>These are at the HU12 scale so local dynamics</a:t>
            </a:r>
          </a:p>
          <a:p>
            <a:pPr lvl="1"/>
            <a:r>
              <a:rPr lang="en-US" dirty="0" smtClean="0"/>
              <a:t>Including latitude increases accuracy by 25% (thus we are still missing a significant predictor in our model)</a:t>
            </a:r>
          </a:p>
          <a:p>
            <a:pPr lvl="2"/>
            <a:r>
              <a:rPr lang="en-US" dirty="0" smtClean="0"/>
              <a:t>Likely some variable operating at a </a:t>
            </a:r>
            <a:r>
              <a:rPr lang="en-US" smtClean="0"/>
              <a:t>larger spatial 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167 Wells and Lakes</a:t>
            </a:r>
          </a:p>
          <a:p>
            <a:r>
              <a:rPr lang="en-US" dirty="0" smtClean="0"/>
              <a:t>12-15 Years of data (2001:2015) </a:t>
            </a:r>
          </a:p>
          <a:p>
            <a:r>
              <a:rPr lang="en-US" dirty="0" smtClean="0"/>
              <a:t>Annual summer median value</a:t>
            </a:r>
          </a:p>
        </p:txBody>
      </p:sp>
    </p:spTree>
    <p:extLst>
      <p:ext uri="{BB962C8B-B14F-4D97-AF65-F5344CB8AC3E}">
        <p14:creationId xmlns:p14="http://schemas.microsoft.com/office/powerpoint/2010/main" val="195438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950"/>
            <a:ext cx="8139411" cy="5426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7496"/>
            <a:ext cx="7455568" cy="998454"/>
          </a:xfrm>
        </p:spPr>
        <p:txBody>
          <a:bodyPr/>
          <a:lstStyle/>
          <a:p>
            <a:r>
              <a:rPr lang="en-US" dirty="0" smtClean="0"/>
              <a:t>Geography of synchrony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18416" y="1971348"/>
            <a:ext cx="3869708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Dynamic Time Warping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Kernel 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102781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Time Warping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44478" cy="4751638"/>
          </a:xfrm>
        </p:spPr>
        <p:txBody>
          <a:bodyPr>
            <a:normAutofit/>
          </a:bodyPr>
          <a:lstStyle/>
          <a:p>
            <a:r>
              <a:rPr lang="en-US" dirty="0" smtClean="0"/>
              <a:t>Algorithm developed for speech recognition</a:t>
            </a:r>
          </a:p>
          <a:p>
            <a:r>
              <a:rPr lang="en-US" dirty="0" smtClean="0"/>
              <a:t>Handles </a:t>
            </a:r>
            <a:r>
              <a:rPr lang="en-US" dirty="0" smtClean="0"/>
              <a:t>missing data</a:t>
            </a:r>
          </a:p>
          <a:p>
            <a:r>
              <a:rPr lang="en-US" dirty="0" smtClean="0"/>
              <a:t>Align time series that are slightly asynchronous</a:t>
            </a:r>
          </a:p>
          <a:p>
            <a:r>
              <a:rPr lang="en-US" dirty="0" smtClean="0"/>
              <a:t>Estimates a difference/similarity metric between time series that can be used to identify suites of time series with similar long-term patterns</a:t>
            </a:r>
          </a:p>
          <a:p>
            <a:r>
              <a:rPr lang="en-US" dirty="0" smtClean="0"/>
              <a:t>Used a DTW window of +/- 2 </a:t>
            </a:r>
            <a:r>
              <a:rPr lang="en-US" dirty="0" err="1" smtClean="0"/>
              <a:t>yrs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2" t="3377" r="7734" b="2680"/>
          <a:stretch/>
        </p:blipFill>
        <p:spPr>
          <a:xfrm>
            <a:off x="6964921" y="1607471"/>
            <a:ext cx="5227079" cy="456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9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496" y="1"/>
            <a:ext cx="685800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6109"/>
            <a:ext cx="4203033" cy="68518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-1805536" y="3384883"/>
            <a:ext cx="418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water level NOT </a:t>
            </a:r>
            <a:r>
              <a:rPr lang="en-US" dirty="0" err="1" smtClean="0"/>
              <a:t>secchi</a:t>
            </a:r>
            <a:r>
              <a:rPr lang="en-US" dirty="0" smtClean="0"/>
              <a:t> depth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1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landscape/climate factors can help us predict long-term water level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3347" y="2646947"/>
            <a:ext cx="94167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Record Type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smtClean="0"/>
              <a:t>Lake vs. Well</a:t>
            </a:r>
          </a:p>
          <a:p>
            <a:r>
              <a:rPr lang="en-US" b="1" dirty="0" smtClean="0"/>
              <a:t>Spatial</a:t>
            </a:r>
          </a:p>
          <a:p>
            <a:pPr>
              <a:tabLst>
                <a:tab pos="396875" algn="l"/>
              </a:tabLst>
            </a:pPr>
            <a:r>
              <a:rPr lang="en-US" dirty="0" smtClean="0"/>
              <a:t>	</a:t>
            </a:r>
            <a:r>
              <a:rPr lang="en-US" dirty="0" err="1" smtClean="0"/>
              <a:t>Lat</a:t>
            </a:r>
            <a:r>
              <a:rPr lang="en-US" dirty="0" smtClean="0"/>
              <a:t>/Lon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Landscape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err="1" smtClean="0"/>
              <a:t>Landcover</a:t>
            </a:r>
            <a:r>
              <a:rPr lang="en-US" dirty="0" smtClean="0"/>
              <a:t>/</a:t>
            </a:r>
            <a:r>
              <a:rPr lang="en-US" dirty="0" err="1" smtClean="0"/>
              <a:t>landuse</a:t>
            </a:r>
            <a:r>
              <a:rPr lang="en-US" dirty="0" smtClean="0"/>
              <a:t> @ HU4, HU8, HU12 spatial scale</a:t>
            </a:r>
          </a:p>
          <a:p>
            <a:pPr>
              <a:tabLst>
                <a:tab pos="396875" algn="l"/>
              </a:tabLst>
            </a:pPr>
            <a:r>
              <a:rPr lang="en-US" b="1" dirty="0" err="1" smtClean="0"/>
              <a:t>Gelology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Surficial soils @ </a:t>
            </a:r>
            <a:r>
              <a:rPr lang="en-US" dirty="0"/>
              <a:t>HU4, HU8, HU12 spatial </a:t>
            </a:r>
            <a:r>
              <a:rPr lang="en-US" dirty="0" smtClean="0"/>
              <a:t>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Climate (30 </a:t>
            </a:r>
            <a:r>
              <a:rPr lang="en-US" b="1" dirty="0" err="1" smtClean="0"/>
              <a:t>yr</a:t>
            </a:r>
            <a:r>
              <a:rPr lang="en-US" b="1" dirty="0" smtClean="0"/>
              <a:t> normal values)</a:t>
            </a:r>
            <a:endParaRPr lang="en-US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Precipitation, </a:t>
            </a:r>
            <a:r>
              <a:rPr lang="en-US" dirty="0" err="1" smtClean="0"/>
              <a:t>runnoff</a:t>
            </a:r>
            <a:r>
              <a:rPr lang="en-US" dirty="0" smtClean="0"/>
              <a:t>, </a:t>
            </a:r>
            <a:r>
              <a:rPr lang="en-US" dirty="0" err="1" smtClean="0"/>
              <a:t>baseflow</a:t>
            </a:r>
            <a:r>
              <a:rPr lang="en-US" dirty="0" smtClean="0"/>
              <a:t>, groundwater recharge </a:t>
            </a:r>
            <a:r>
              <a:rPr lang="en-US" dirty="0"/>
              <a:t>@ HU4, HU8, HU12 spatial scale</a:t>
            </a:r>
          </a:p>
          <a:p>
            <a:pPr>
              <a:tabLst>
                <a:tab pos="396875" algn="l"/>
              </a:tabLst>
            </a:pP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13347" y="2123727"/>
            <a:ext cx="3004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Predictor Variables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from Random Forest Classification 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" t="9320" r="3249" b="2961"/>
          <a:stretch/>
        </p:blipFill>
        <p:spPr>
          <a:xfrm>
            <a:off x="3740264" y="1578393"/>
            <a:ext cx="8287684" cy="5167312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006516" cy="4351338"/>
          </a:xfrm>
        </p:spPr>
        <p:txBody>
          <a:bodyPr/>
          <a:lstStyle/>
          <a:p>
            <a:r>
              <a:rPr lang="en-US" dirty="0" smtClean="0"/>
              <a:t>Correctly classify 75% (68% </a:t>
            </a:r>
            <a:r>
              <a:rPr lang="mr-IN" dirty="0" smtClean="0"/>
              <a:t>–</a:t>
            </a:r>
            <a:r>
              <a:rPr lang="en-US" dirty="0" smtClean="0"/>
              <a:t> 82%) of sites</a:t>
            </a:r>
          </a:p>
          <a:p>
            <a:r>
              <a:rPr lang="en-US" dirty="0" smtClean="0"/>
              <a:t>Variable selection suggests 5 important variables for interpreting the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6109"/>
            <a:ext cx="4203033" cy="68518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805536" y="3384883"/>
            <a:ext cx="418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water level NOT </a:t>
            </a:r>
            <a:r>
              <a:rPr lang="en-US" dirty="0" err="1" smtClean="0"/>
              <a:t>secchi</a:t>
            </a:r>
            <a:r>
              <a:rPr lang="en-US" dirty="0" smtClean="0"/>
              <a:t> depth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710" y="133710"/>
            <a:ext cx="6724290" cy="672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30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6109"/>
            <a:ext cx="4203033" cy="68518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805536" y="3384883"/>
            <a:ext cx="418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water level NOT </a:t>
            </a:r>
            <a:r>
              <a:rPr lang="en-US" dirty="0" err="1" smtClean="0"/>
              <a:t>secchi</a:t>
            </a:r>
            <a:r>
              <a:rPr lang="en-US" dirty="0" smtClean="0"/>
              <a:t> depth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49" y="19048"/>
            <a:ext cx="6838951" cy="683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5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406</Words>
  <Application>Microsoft Macintosh PowerPoint</Application>
  <PresentationFormat>Widescreen</PresentationFormat>
  <Paragraphs>53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Lucida Grande</vt:lpstr>
      <vt:lpstr>Mangal</vt:lpstr>
      <vt:lpstr>Arial</vt:lpstr>
      <vt:lpstr>Office Theme</vt:lpstr>
      <vt:lpstr>Synchrony of Water Levels across the state of WI</vt:lpstr>
      <vt:lpstr>Data</vt:lpstr>
      <vt:lpstr>Geography of synchrony</vt:lpstr>
      <vt:lpstr>Dynamic Time Warping Specifics</vt:lpstr>
      <vt:lpstr>PowerPoint Presentation</vt:lpstr>
      <vt:lpstr>What landscape/climate factors can help us predict long-term water level patterns</vt:lpstr>
      <vt:lpstr>Results from Random Forest Classification Models</vt:lpstr>
      <vt:lpstr>PowerPoint Presentation</vt:lpstr>
      <vt:lpstr>PowerPoint Presentation</vt:lpstr>
      <vt:lpstr>Partial Dependency Plots</vt:lpstr>
      <vt:lpstr>Take Home Message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Synchrony of Water Levels across the state of WI</dc:title>
  <dc:creator>NOAH R LOTTIG</dc:creator>
  <cp:lastModifiedBy>NOAH R LOTTIG</cp:lastModifiedBy>
  <cp:revision>8</cp:revision>
  <dcterms:created xsi:type="dcterms:W3CDTF">2017-10-28T14:12:11Z</dcterms:created>
  <dcterms:modified xsi:type="dcterms:W3CDTF">2017-10-28T15:45:27Z</dcterms:modified>
</cp:coreProperties>
</file>

<file path=docProps/thumbnail.jpeg>
</file>